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4"/>
  </p:notesMasterIdLst>
  <p:sldIdLst>
    <p:sldId id="256" r:id="rId2"/>
    <p:sldId id="258" r:id="rId3"/>
    <p:sldId id="260" r:id="rId4"/>
    <p:sldId id="309" r:id="rId5"/>
    <p:sldId id="310" r:id="rId6"/>
    <p:sldId id="315" r:id="rId7"/>
    <p:sldId id="316" r:id="rId8"/>
    <p:sldId id="311" r:id="rId9"/>
    <p:sldId id="312" r:id="rId10"/>
    <p:sldId id="304" r:id="rId11"/>
    <p:sldId id="314" r:id="rId12"/>
    <p:sldId id="285" r:id="rId13"/>
  </p:sldIdLst>
  <p:sldSz cx="9144000" cy="5143500" type="screen16x9"/>
  <p:notesSz cx="6858000" cy="9144000"/>
  <p:embeddedFontLst>
    <p:embeddedFont>
      <p:font typeface="Montserrat" panose="020B0604020202020204" charset="0"/>
      <p:regular r:id="rId15"/>
      <p:bold r:id="rId16"/>
      <p:italic r:id="rId17"/>
      <p:boldItalic r:id="rId18"/>
    </p:embeddedFont>
    <p:embeddedFont>
      <p:font typeface="Montserrat Thin" panose="020B0604020202020204" charset="0"/>
      <p:regular r:id="rId19"/>
      <p:bold r:id="rId20"/>
      <p:italic r:id="rId21"/>
      <p:boldItalic r:id="rId22"/>
    </p:embeddedFont>
    <p:embeddedFont>
      <p:font typeface="Montserrat Black" panose="020B0604020202020204" charset="0"/>
      <p:bold r:id="rId23"/>
      <p:boldItalic r:id="rId24"/>
    </p:embeddedFont>
    <p:embeddedFont>
      <p:font typeface="Montserrat ExtraLight" panose="020B0604020202020204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15CA68-BE93-4D0A-A233-64774CAAA0EE}">
  <a:tblStyle styleId="{5A15CA68-BE93-4D0A-A233-64774CAAA0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/Relationships>
</file>

<file path=ppt/media/image1.jp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cd5d4693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cd5d4693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9060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6d3f01ad6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6d3f01ad6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964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312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6d3f01ad6f_0_24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6d3f01ad6f_0_24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931325" y="2270488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ExtraLight"/>
              <a:buNone/>
              <a:defRPr sz="3600" b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931325" y="1075113"/>
            <a:ext cx="33432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 b="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31325" y="3275788"/>
            <a:ext cx="310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549400" y="875500"/>
            <a:ext cx="40452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722325" y="1858300"/>
            <a:ext cx="3837000" cy="26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ctrTitle"/>
          </p:nvPr>
        </p:nvSpPr>
        <p:spPr>
          <a:xfrm>
            <a:off x="3003350" y="71738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 idx="2" hasCustomPrompt="1"/>
          </p:nvPr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 idx="3"/>
          </p:nvPr>
        </p:nvSpPr>
        <p:spPr>
          <a:xfrm>
            <a:off x="3003350" y="174780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4"/>
          </p:nvPr>
        </p:nvSpPr>
        <p:spPr>
          <a:xfrm>
            <a:off x="5267075" y="152168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5" hasCustomPrompt="1"/>
          </p:nvPr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4"/>
          <p:cNvSpPr txBox="1">
            <a:spLocks noGrp="1"/>
          </p:cNvSpPr>
          <p:nvPr>
            <p:ph type="ctrTitle" idx="6"/>
          </p:nvPr>
        </p:nvSpPr>
        <p:spPr>
          <a:xfrm>
            <a:off x="3003350" y="277823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7"/>
          </p:nvPr>
        </p:nvSpPr>
        <p:spPr>
          <a:xfrm>
            <a:off x="5267075" y="2543147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 idx="8" hasCustomPrompt="1"/>
          </p:nvPr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>
            <a:spLocks noGrp="1"/>
          </p:cNvSpPr>
          <p:nvPr>
            <p:ph type="ctrTitle" idx="9"/>
          </p:nvPr>
        </p:nvSpPr>
        <p:spPr>
          <a:xfrm>
            <a:off x="3003350" y="380865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3"/>
          </p:nvPr>
        </p:nvSpPr>
        <p:spPr>
          <a:xfrm>
            <a:off x="5267075" y="358253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14" hasCustomPrompt="1"/>
          </p:nvPr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cxnSp>
        <p:nvCxnSpPr>
          <p:cNvPr id="64" name="Google Shape;64;p14"/>
          <p:cNvCxnSpPr/>
          <p:nvPr/>
        </p:nvCxnSpPr>
        <p:spPr>
          <a:xfrm>
            <a:off x="2740450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4"/>
          <p:cNvCxnSpPr/>
          <p:nvPr/>
        </p:nvCxnSpPr>
        <p:spPr>
          <a:xfrm>
            <a:off x="5011807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AND_BODY_2">
    <p:bg>
      <p:bgPr>
        <a:solidFill>
          <a:schemeClr val="dk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4461675" y="1811125"/>
            <a:ext cx="34467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55" name="Google Shape;155;p27"/>
          <p:cNvSpPr txBox="1"/>
          <p:nvPr/>
        </p:nvSpPr>
        <p:spPr>
          <a:xfrm>
            <a:off x="4461675" y="3532850"/>
            <a:ext cx="355230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Freepik. </a:t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60" r:id="rId5"/>
    <p:sldLayoutId id="2147483673" r:id="rId6"/>
    <p:sldLayoutId id="2147483674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PHASE 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66" name="Google Shape;166;p31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Then new road to inventory management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67" name="Google Shape;167;p31"/>
          <p:cNvGrpSpPr/>
          <p:nvPr/>
        </p:nvGrpSpPr>
        <p:grpSpPr>
          <a:xfrm>
            <a:off x="4151807" y="1884053"/>
            <a:ext cx="840385" cy="836425"/>
            <a:chOff x="1178525" y="238125"/>
            <a:chExt cx="5262275" cy="5237475"/>
          </a:xfrm>
        </p:grpSpPr>
        <p:sp>
          <p:nvSpPr>
            <p:cNvPr id="168" name="Google Shape;168;p31"/>
            <p:cNvSpPr/>
            <p:nvPr/>
          </p:nvSpPr>
          <p:spPr>
            <a:xfrm>
              <a:off x="1178525" y="238125"/>
              <a:ext cx="5262275" cy="5237475"/>
            </a:xfrm>
            <a:custGeom>
              <a:avLst/>
              <a:gdLst/>
              <a:ahLst/>
              <a:cxnLst/>
              <a:rect l="l" t="t" r="r" b="b"/>
              <a:pathLst>
                <a:path w="210491" h="209499" extrusionOk="0">
                  <a:moveTo>
                    <a:pt x="104753" y="43457"/>
                  </a:moveTo>
                  <a:cubicBezTo>
                    <a:pt x="138546" y="43457"/>
                    <a:pt x="166039" y="70955"/>
                    <a:pt x="166039" y="104749"/>
                  </a:cubicBezTo>
                  <a:cubicBezTo>
                    <a:pt x="166039" y="138546"/>
                    <a:pt x="138546" y="166043"/>
                    <a:pt x="104753" y="166043"/>
                  </a:cubicBezTo>
                  <a:cubicBezTo>
                    <a:pt x="70954" y="166042"/>
                    <a:pt x="43460" y="138544"/>
                    <a:pt x="43460" y="104748"/>
                  </a:cubicBezTo>
                  <a:cubicBezTo>
                    <a:pt x="43460" y="70954"/>
                    <a:pt x="70954" y="43457"/>
                    <a:pt x="104753" y="43457"/>
                  </a:cubicBezTo>
                  <a:close/>
                  <a:moveTo>
                    <a:pt x="104751" y="0"/>
                  </a:moveTo>
                  <a:cubicBezTo>
                    <a:pt x="46990" y="0"/>
                    <a:pt x="0" y="46989"/>
                    <a:pt x="0" y="104748"/>
                  </a:cubicBezTo>
                  <a:cubicBezTo>
                    <a:pt x="0" y="162509"/>
                    <a:pt x="46992" y="209499"/>
                    <a:pt x="104751" y="209499"/>
                  </a:cubicBezTo>
                  <a:lnTo>
                    <a:pt x="210491" y="209499"/>
                  </a:lnTo>
                  <a:lnTo>
                    <a:pt x="209500" y="104748"/>
                  </a:lnTo>
                  <a:cubicBezTo>
                    <a:pt x="209500" y="46989"/>
                    <a:pt x="162512" y="0"/>
                    <a:pt x="104751" y="0"/>
                  </a:cubicBezTo>
                  <a:close/>
                </a:path>
              </a:pathLst>
            </a:custGeom>
            <a:solidFill>
              <a:srgbClr val="D5B9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2037350" y="1096875"/>
              <a:ext cx="3519825" cy="3519975"/>
            </a:xfrm>
            <a:custGeom>
              <a:avLst/>
              <a:gdLst/>
              <a:ahLst/>
              <a:cxnLst/>
              <a:rect l="l" t="t" r="r" b="b"/>
              <a:pathLst>
                <a:path w="140793" h="140799" extrusionOk="0">
                  <a:moveTo>
                    <a:pt x="70398" y="18214"/>
                  </a:moveTo>
                  <a:cubicBezTo>
                    <a:pt x="99171" y="18214"/>
                    <a:pt x="122579" y="41622"/>
                    <a:pt x="122579" y="70398"/>
                  </a:cubicBezTo>
                  <a:cubicBezTo>
                    <a:pt x="122579" y="99174"/>
                    <a:pt x="99172" y="122585"/>
                    <a:pt x="70398" y="122585"/>
                  </a:cubicBezTo>
                  <a:cubicBezTo>
                    <a:pt x="41626" y="122585"/>
                    <a:pt x="18214" y="99173"/>
                    <a:pt x="18214" y="70398"/>
                  </a:cubicBezTo>
                  <a:cubicBezTo>
                    <a:pt x="18214" y="41622"/>
                    <a:pt x="41625" y="18214"/>
                    <a:pt x="70398" y="18214"/>
                  </a:cubicBezTo>
                  <a:close/>
                  <a:moveTo>
                    <a:pt x="70398" y="0"/>
                  </a:moveTo>
                  <a:cubicBezTo>
                    <a:pt x="31580" y="0"/>
                    <a:pt x="1" y="31579"/>
                    <a:pt x="1" y="70398"/>
                  </a:cubicBezTo>
                  <a:cubicBezTo>
                    <a:pt x="1" y="109216"/>
                    <a:pt x="31580" y="140798"/>
                    <a:pt x="70398" y="140798"/>
                  </a:cubicBezTo>
                  <a:cubicBezTo>
                    <a:pt x="109213" y="140798"/>
                    <a:pt x="140792" y="109216"/>
                    <a:pt x="140792" y="70398"/>
                  </a:cubicBezTo>
                  <a:cubicBezTo>
                    <a:pt x="140792" y="31580"/>
                    <a:pt x="109213" y="0"/>
                    <a:pt x="70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xfrm>
            <a:off x="4931325" y="2270488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GUI Updates</a:t>
            </a:r>
            <a:br>
              <a:rPr lang="en" dirty="0" smtClean="0"/>
            </a:br>
            <a:r>
              <a:rPr lang="en" dirty="0" smtClean="0"/>
              <a:t>/changes</a:t>
            </a:r>
            <a:endParaRPr dirty="0"/>
          </a:p>
        </p:txBody>
      </p:sp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xfrm>
            <a:off x="4931325" y="1075113"/>
            <a:ext cx="33432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207" name="Google Shape;207;p35"/>
          <p:cNvSpPr txBox="1">
            <a:spLocks noGrp="1"/>
          </p:cNvSpPr>
          <p:nvPr>
            <p:ph type="subTitle" idx="1"/>
          </p:nvPr>
        </p:nvSpPr>
        <p:spPr>
          <a:xfrm>
            <a:off x="4931325" y="3275788"/>
            <a:ext cx="310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Google Shape;36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445" y="1214852"/>
            <a:ext cx="4147802" cy="276520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1"/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>
                <a:solidFill>
                  <a:schemeClr val="accent1"/>
                </a:solidFill>
              </a:rPr>
              <a:pPr/>
              <a:t>10</a:t>
            </a:fld>
            <a:endParaRPr lang="e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0631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/>
              <a:t>Increasing GUI Efficiency</a:t>
            </a:r>
            <a:endParaRPr lang="en-US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1"/>
                </a:solidFill>
              </a:rPr>
              <a:t>11</a:t>
            </a:fld>
            <a:endParaRPr lang="en">
              <a:solidFill>
                <a:schemeClr val="accent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F2D293-AD7E-4CFF-9274-B618C2D6EF10}"/>
              </a:ext>
            </a:extLst>
          </p:cNvPr>
          <p:cNvSpPr txBox="1"/>
          <p:nvPr/>
        </p:nvSpPr>
        <p:spPr>
          <a:xfrm>
            <a:off x="260189" y="1233846"/>
            <a:ext cx="2743200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Tools:</a:t>
            </a:r>
          </a:p>
          <a:p>
            <a:pPr algn="just"/>
            <a:r>
              <a:rPr lang="en-US" dirty="0">
                <a:solidFill>
                  <a:schemeClr val="bg1"/>
                </a:solidFill>
              </a:rPr>
              <a:t>       </a:t>
            </a:r>
            <a:r>
              <a:rPr lang="en-US" dirty="0" err="1">
                <a:solidFill>
                  <a:schemeClr val="bg1"/>
                </a:solidFill>
              </a:rPr>
              <a:t>EventQueue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chemeClr val="bg1"/>
                </a:solidFill>
              </a:rPr>
              <a:t>       .</a:t>
            </a:r>
            <a:r>
              <a:rPr lang="en-US" dirty="0" err="1">
                <a:solidFill>
                  <a:schemeClr val="bg1"/>
                </a:solidFill>
              </a:rPr>
              <a:t>SetVisible</a:t>
            </a:r>
          </a:p>
          <a:p>
            <a:pPr algn="just"/>
            <a:r>
              <a:rPr lang="en-US" dirty="0">
                <a:solidFill>
                  <a:schemeClr val="bg1"/>
                </a:solidFill>
              </a:rPr>
              <a:t>       </a:t>
            </a:r>
            <a:r>
              <a:rPr lang="en-US" dirty="0" err="1">
                <a:solidFill>
                  <a:schemeClr val="bg1"/>
                </a:solidFill>
              </a:rPr>
              <a:t>UpdatePane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pPr algn="just"/>
            <a:r>
              <a:rPr lang="en-US" dirty="0">
                <a:solidFill>
                  <a:schemeClr val="bg1"/>
                </a:solidFill>
              </a:rPr>
              <a:t>      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F19330A-4069-4D1A-8A9C-53BE45A55F38}"/>
              </a:ext>
            </a:extLst>
          </p:cNvPr>
          <p:cNvSpPr txBox="1"/>
          <p:nvPr/>
        </p:nvSpPr>
        <p:spPr>
          <a:xfrm>
            <a:off x="3159350" y="3436770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How:</a:t>
            </a:r>
          </a:p>
          <a:p>
            <a:r>
              <a:rPr lang="en-US" dirty="0">
                <a:solidFill>
                  <a:schemeClr val="bg1"/>
                </a:solidFill>
              </a:rPr>
              <a:t>The frame is rewritten every time a new function is called rather than being destroyed.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49208D-6264-4BF1-B465-1ACB3E334301}"/>
              </a:ext>
            </a:extLst>
          </p:cNvPr>
          <p:cNvSpPr txBox="1"/>
          <p:nvPr/>
        </p:nvSpPr>
        <p:spPr>
          <a:xfrm>
            <a:off x="282367" y="2791994"/>
            <a:ext cx="2743200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Why:</a:t>
            </a:r>
          </a:p>
          <a:p>
            <a:r>
              <a:rPr lang="en-US" dirty="0">
                <a:solidFill>
                  <a:schemeClr val="bg1"/>
                </a:solidFill>
              </a:rPr>
              <a:t>This further improves program efficiency and reduces memory usage as it does not have to write a brand-new frame every time the user navigates to a new panel. </a:t>
            </a:r>
          </a:p>
        </p:txBody>
      </p:sp>
      <p:pic>
        <p:nvPicPr>
          <p:cNvPr id="3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537127-63D3-4EC7-9E38-060BD4447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327" y="1236673"/>
            <a:ext cx="2743200" cy="3449472"/>
          </a:xfrm>
          <a:prstGeom prst="rect">
            <a:avLst/>
          </a:prstGeom>
        </p:spPr>
      </p:pic>
      <p:pic>
        <p:nvPicPr>
          <p:cNvPr id="4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DF9FBB5-A95E-4503-AF64-C4D28A855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5974" y="1234030"/>
            <a:ext cx="2840614" cy="165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9105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60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pic>
        <p:nvPicPr>
          <p:cNvPr id="1026" name="Picture 2" descr="Questions for Bringing Your Instructional Practices into Focu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7344" y="875500"/>
            <a:ext cx="5572703" cy="274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>
            <a:spLocks noGrp="1"/>
          </p:cNvSpPr>
          <p:nvPr>
            <p:ph type="title" idx="2"/>
          </p:nvPr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2" name="Google Shape;182;p33"/>
          <p:cNvSpPr txBox="1">
            <a:spLocks noGrp="1"/>
          </p:cNvSpPr>
          <p:nvPr>
            <p:ph type="ctrTitle"/>
          </p:nvPr>
        </p:nvSpPr>
        <p:spPr>
          <a:xfrm>
            <a:off x="3003350" y="71738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Quality</a:t>
            </a:r>
            <a:endParaRPr dirty="0"/>
          </a:p>
        </p:txBody>
      </p:sp>
      <p:sp>
        <p:nvSpPr>
          <p:cNvPr id="183" name="Google Shape;183;p33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How quality is managed throughout the lifecycle</a:t>
            </a:r>
            <a:endParaRPr dirty="0"/>
          </a:p>
        </p:txBody>
      </p:sp>
      <p:sp>
        <p:nvSpPr>
          <p:cNvPr id="184" name="Google Shape;184;p33"/>
          <p:cNvSpPr txBox="1">
            <a:spLocks noGrp="1"/>
          </p:cNvSpPr>
          <p:nvPr>
            <p:ph type="ctrTitle" idx="3"/>
          </p:nvPr>
        </p:nvSpPr>
        <p:spPr>
          <a:xfrm>
            <a:off x="3003350" y="174780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Entity Relationship/DFD</a:t>
            </a:r>
            <a:endParaRPr lang="en-US" dirty="0"/>
          </a:p>
        </p:txBody>
      </p:sp>
      <p:sp>
        <p:nvSpPr>
          <p:cNvPr id="185" name="Google Shape;185;p33"/>
          <p:cNvSpPr txBox="1">
            <a:spLocks noGrp="1"/>
          </p:cNvSpPr>
          <p:nvPr>
            <p:ph type="subTitle" idx="4"/>
          </p:nvPr>
        </p:nvSpPr>
        <p:spPr>
          <a:xfrm>
            <a:off x="5267075" y="152168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Structure and Flow</a:t>
            </a:r>
            <a:endParaRPr dirty="0"/>
          </a:p>
        </p:txBody>
      </p:sp>
      <p:sp>
        <p:nvSpPr>
          <p:cNvPr id="186" name="Google Shape;186;p33"/>
          <p:cNvSpPr txBox="1">
            <a:spLocks noGrp="1"/>
          </p:cNvSpPr>
          <p:nvPr>
            <p:ph type="title" idx="5"/>
          </p:nvPr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7" name="Google Shape;187;p33"/>
          <p:cNvSpPr txBox="1">
            <a:spLocks noGrp="1"/>
          </p:cNvSpPr>
          <p:nvPr>
            <p:ph type="ctrTitle" idx="6"/>
          </p:nvPr>
        </p:nvSpPr>
        <p:spPr>
          <a:xfrm>
            <a:off x="2916382" y="2778230"/>
            <a:ext cx="2350693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Use Case Document</a:t>
            </a:r>
            <a:endParaRPr dirty="0"/>
          </a:p>
        </p:txBody>
      </p:sp>
      <p:sp>
        <p:nvSpPr>
          <p:cNvPr id="188" name="Google Shape;188;p33"/>
          <p:cNvSpPr txBox="1">
            <a:spLocks noGrp="1"/>
          </p:cNvSpPr>
          <p:nvPr>
            <p:ph type="subTitle" idx="7"/>
          </p:nvPr>
        </p:nvSpPr>
        <p:spPr>
          <a:xfrm>
            <a:off x="5267075" y="2543147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smtClean="0"/>
              <a:t>Tie </a:t>
            </a:r>
            <a:r>
              <a:rPr lang="en-US" dirty="0"/>
              <a:t>business needs into system</a:t>
            </a:r>
            <a:endParaRPr lang="en-US" dirty="0"/>
          </a:p>
        </p:txBody>
      </p:sp>
      <p:sp>
        <p:nvSpPr>
          <p:cNvPr id="189" name="Google Shape;189;p33"/>
          <p:cNvSpPr txBox="1">
            <a:spLocks noGrp="1"/>
          </p:cNvSpPr>
          <p:nvPr>
            <p:ph type="title" idx="8"/>
          </p:nvPr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90" name="Google Shape;190;p33"/>
          <p:cNvSpPr txBox="1">
            <a:spLocks noGrp="1"/>
          </p:cNvSpPr>
          <p:nvPr>
            <p:ph type="ctrTitle" idx="9"/>
          </p:nvPr>
        </p:nvSpPr>
        <p:spPr>
          <a:xfrm>
            <a:off x="3003350" y="380865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GUI updates</a:t>
            </a:r>
            <a:endParaRPr dirty="0"/>
          </a:p>
        </p:txBody>
      </p:sp>
      <p:sp>
        <p:nvSpPr>
          <p:cNvPr id="191" name="Google Shape;191;p33"/>
          <p:cNvSpPr txBox="1">
            <a:spLocks noGrp="1"/>
          </p:cNvSpPr>
          <p:nvPr>
            <p:ph type="subTitle" idx="13"/>
          </p:nvPr>
        </p:nvSpPr>
        <p:spPr>
          <a:xfrm>
            <a:off x="5267075" y="358253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What we have learned/changed</a:t>
            </a:r>
            <a:endParaRPr dirty="0"/>
          </a:p>
        </p:txBody>
      </p:sp>
      <p:sp>
        <p:nvSpPr>
          <p:cNvPr id="192" name="Google Shape;192;p33"/>
          <p:cNvSpPr txBox="1">
            <a:spLocks noGrp="1"/>
          </p:cNvSpPr>
          <p:nvPr>
            <p:ph type="title" idx="14"/>
          </p:nvPr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8589818" y="4849091"/>
            <a:ext cx="408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xfrm>
            <a:off x="4931325" y="221673"/>
            <a:ext cx="3343200" cy="7883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 cap="small" dirty="0" smtClean="0">
                <a:solidFill>
                  <a:schemeClr val="accent1"/>
                </a:solidFill>
              </a:rPr>
              <a:t>Quality </a:t>
            </a:r>
            <a:r>
              <a:rPr lang="en-US" sz="2000" cap="small" dirty="0">
                <a:solidFill>
                  <a:schemeClr val="accent1"/>
                </a:solidFill>
              </a:rPr>
              <a:t>Management</a:t>
            </a:r>
            <a:endParaRPr sz="20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35"/>
          <p:cNvSpPr txBox="1">
            <a:spLocks noGrp="1"/>
          </p:cNvSpPr>
          <p:nvPr>
            <p:ph type="subTitle" idx="1"/>
          </p:nvPr>
        </p:nvSpPr>
        <p:spPr>
          <a:xfrm>
            <a:off x="4772891" y="1063473"/>
            <a:ext cx="4225636" cy="3913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-Product </a:t>
            </a:r>
            <a:r>
              <a:rPr lang="en-US" dirty="0"/>
              <a:t>quality for Dynasty Cars’ project is defined by the company’s current standards and criteria for its inventory management system. </a:t>
            </a:r>
          </a:p>
          <a:p>
            <a:endParaRPr lang="en-US" dirty="0"/>
          </a:p>
          <a:p>
            <a:r>
              <a:rPr lang="en-US" dirty="0" smtClean="0"/>
              <a:t>-The </a:t>
            </a:r>
            <a:r>
              <a:rPr lang="en-US" dirty="0"/>
              <a:t>project team will work with Dynasty Cars to define and document all organizational and project specific quality standards for both product and processes.</a:t>
            </a:r>
          </a:p>
          <a:p>
            <a:endParaRPr lang="en-US" dirty="0"/>
          </a:p>
          <a:p>
            <a:r>
              <a:rPr lang="en-US" dirty="0" smtClean="0"/>
              <a:t>-All </a:t>
            </a:r>
            <a:r>
              <a:rPr lang="en-US" dirty="0"/>
              <a:t>quality documentation will become part of Dynasty Cars daily operations upon the successful completion of the project.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l="4168"/>
          <a:stretch/>
        </p:blipFill>
        <p:spPr>
          <a:xfrm>
            <a:off x="-32825" y="1010050"/>
            <a:ext cx="4489796" cy="31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-32829" y="1010150"/>
            <a:ext cx="4489800" cy="3123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8589818" y="4849091"/>
            <a:ext cx="408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3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Google Shape;205;p35"/>
          <p:cNvSpPr txBox="1">
            <a:spLocks noGrp="1"/>
          </p:cNvSpPr>
          <p:nvPr>
            <p:ph type="title"/>
          </p:nvPr>
        </p:nvSpPr>
        <p:spPr>
          <a:xfrm>
            <a:off x="270164" y="88397"/>
            <a:ext cx="466116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1"/>
                </a:solidFill>
              </a:rPr>
              <a:t>01</a:t>
            </a:r>
            <a:r>
              <a:rPr lang="en" dirty="0" smtClean="0"/>
              <a:t>-Quality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4380281" y="2417862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/>
              <a:t>01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/>
          <p:cNvSpPr>
            <a:spLocks noGrp="1"/>
          </p:cNvSpPr>
          <p:nvPr>
            <p:ph type="body" idx="2"/>
          </p:nvPr>
        </p:nvSpPr>
        <p:spPr>
          <a:xfrm>
            <a:off x="722324" y="875501"/>
            <a:ext cx="7964475" cy="849390"/>
          </a:xfrm>
        </p:spPr>
        <p:txBody>
          <a:bodyPr/>
          <a:lstStyle/>
          <a:p>
            <a:r>
              <a:rPr lang="en-US" dirty="0"/>
              <a:t>Metrics will be established and used to measure quality throughout the project life cycle for the product and processes.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/>
              <a:t>Quality </a:t>
            </a:r>
            <a:r>
              <a:rPr lang="en-US" b="1" cap="small" dirty="0" smtClean="0"/>
              <a:t>Metrics</a:t>
            </a:r>
            <a:endParaRPr lang="en-US" b="1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107080"/>
              </p:ext>
            </p:extLst>
          </p:nvPr>
        </p:nvGraphicFramePr>
        <p:xfrm>
          <a:off x="1143943" y="1614539"/>
          <a:ext cx="6968836" cy="3480167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{5A15CA68-BE93-4D0A-A233-64774CAAA0EE}</a:tableStyleId>
              </a:tblPr>
              <a:tblGrid>
                <a:gridCol w="1742209">
                  <a:extLst>
                    <a:ext uri="{9D8B030D-6E8A-4147-A177-3AD203B41FA5}">
                      <a16:colId xmlns:a16="http://schemas.microsoft.com/office/drawing/2014/main" val="1546271317"/>
                    </a:ext>
                  </a:extLst>
                </a:gridCol>
                <a:gridCol w="1742209">
                  <a:extLst>
                    <a:ext uri="{9D8B030D-6E8A-4147-A177-3AD203B41FA5}">
                      <a16:colId xmlns:a16="http://schemas.microsoft.com/office/drawing/2014/main" val="1129554829"/>
                    </a:ext>
                  </a:extLst>
                </a:gridCol>
                <a:gridCol w="1742209">
                  <a:extLst>
                    <a:ext uri="{9D8B030D-6E8A-4147-A177-3AD203B41FA5}">
                      <a16:colId xmlns:a16="http://schemas.microsoft.com/office/drawing/2014/main" val="3541342719"/>
                    </a:ext>
                  </a:extLst>
                </a:gridCol>
                <a:gridCol w="1742209">
                  <a:extLst>
                    <a:ext uri="{9D8B030D-6E8A-4147-A177-3AD203B41FA5}">
                      <a16:colId xmlns:a16="http://schemas.microsoft.com/office/drawing/2014/main" val="771170873"/>
                    </a:ext>
                  </a:extLst>
                </a:gridCol>
              </a:tblGrid>
              <a:tr h="27558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u="sng" dirty="0">
                          <a:solidFill>
                            <a:schemeClr val="bg1"/>
                          </a:solidFill>
                          <a:effectLst/>
                        </a:rPr>
                        <a:t>Metric</a:t>
                      </a:r>
                      <a:endParaRPr lang="en-US" sz="1200" b="1" u="sng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u="sng" dirty="0">
                          <a:solidFill>
                            <a:schemeClr val="bg1"/>
                          </a:solidFill>
                          <a:effectLst/>
                        </a:rPr>
                        <a:t>Criterion or Formula</a:t>
                      </a:r>
                      <a:endParaRPr lang="en-US" sz="1200" b="1" u="sng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u="sng" dirty="0">
                          <a:solidFill>
                            <a:schemeClr val="bg1"/>
                          </a:solidFill>
                          <a:effectLst/>
                        </a:rPr>
                        <a:t>Frequency</a:t>
                      </a:r>
                      <a:endParaRPr lang="en-US" sz="1200" b="1" u="sng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u="sng" dirty="0">
                          <a:solidFill>
                            <a:schemeClr val="bg1"/>
                          </a:solidFill>
                          <a:effectLst/>
                        </a:rPr>
                        <a:t>Report</a:t>
                      </a:r>
                      <a:endParaRPr lang="en-US" sz="1200" b="1" u="sng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8814437"/>
                  </a:ext>
                </a:extLst>
              </a:tr>
              <a:tr h="4133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Schedule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Must fit the needs of all team members 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Twice a week for duration of project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QMR Phase 4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7791759"/>
                  </a:ext>
                </a:extLst>
              </a:tr>
              <a:tr h="27558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Resources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4 team members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2 times a week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QMR Phase 4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7158184"/>
                  </a:ext>
                </a:extLst>
              </a:tr>
              <a:tr h="124013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Test Coverage Ratio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A - Total lines of code in the program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B - lines of code being executed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Formula: (B divided by A) times 100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Phase 3 and Phase 4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89.2% Actual at Phase 3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Review again at Phase 4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885422"/>
                  </a:ext>
                </a:extLst>
              </a:tr>
              <a:tr h="58652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Pull Request Quality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Calibri" panose="020F0502020204030204" pitchFamily="34" charset="0"/>
                          <a:cs typeface="Arial"/>
                        </a:rPr>
                        <a:t>If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Calibri" panose="020F0502020204030204" pitchFamily="34" charset="0"/>
                          <a:cs typeface="Arial"/>
                        </a:rPr>
                        <a:t> approved by all team members, merged with master branch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Review Git Hub Daily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chemeClr val="bg1"/>
                          </a:solidFill>
                          <a:effectLst/>
                        </a:rPr>
                        <a:t>Generated at every request in GitHub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3400275"/>
                  </a:ext>
                </a:extLst>
              </a:tr>
              <a:tr h="4133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Bugs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This will depend on severity of bug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Daily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chemeClr val="bg1"/>
                          </a:solidFill>
                          <a:effectLst/>
                        </a:rPr>
                        <a:t>As situations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  <a:effectLst/>
                        </a:rPr>
                        <a:t> occur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5053318"/>
                  </a:ext>
                </a:extLst>
              </a:tr>
              <a:tr h="27558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Application Crash Ratio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Optimal would be 0 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Each Phase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chemeClr val="bg1"/>
                          </a:solidFill>
                          <a:effectLst/>
                        </a:rPr>
                        <a:t>As situations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  <a:effectLst/>
                        </a:rPr>
                        <a:t> occur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3210380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1"/>
                </a:solidFill>
              </a:rPr>
              <a:t>4</a:t>
            </a:fld>
            <a:endParaRPr lang="en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9458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840" y="1226126"/>
            <a:ext cx="2657851" cy="443345"/>
          </a:xfrm>
        </p:spPr>
        <p:txBody>
          <a:bodyPr/>
          <a:lstStyle/>
          <a:p>
            <a:r>
              <a:rPr lang="en-US" b="1" cap="small" dirty="0">
                <a:solidFill>
                  <a:schemeClr val="accent1"/>
                </a:solidFill>
              </a:rPr>
              <a:t>Quality Assurance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3" name="Text Placeholder 2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1"/>
                </a:solidFill>
              </a:rPr>
              <a:t>5</a:t>
            </a:fld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5555672" y="1226126"/>
            <a:ext cx="2362201" cy="392876"/>
          </a:xfrm>
        </p:spPr>
        <p:txBody>
          <a:bodyPr/>
          <a:lstStyle/>
          <a:p>
            <a:r>
              <a:rPr lang="en-US" sz="1400" b="1" cap="small" dirty="0" smtClean="0"/>
              <a:t>Quality</a:t>
            </a:r>
            <a:r>
              <a:rPr lang="en-US" sz="1400" b="1" cap="small" dirty="0" smtClean="0"/>
              <a:t> </a:t>
            </a:r>
            <a:r>
              <a:rPr lang="en-US" sz="1400" b="1" cap="small" dirty="0" smtClean="0"/>
              <a:t>control</a:t>
            </a:r>
            <a:endParaRPr lang="en-US" sz="1400" b="1" dirty="0"/>
          </a:p>
        </p:txBody>
      </p:sp>
      <p:sp>
        <p:nvSpPr>
          <p:cNvPr id="24" name="Google Shape;9949;p73"/>
          <p:cNvSpPr/>
          <p:nvPr/>
        </p:nvSpPr>
        <p:spPr>
          <a:xfrm>
            <a:off x="4045859" y="1129476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0">
                <a:solidFill>
                  <a:schemeClr val="accent1"/>
                </a:solidFill>
              </a:ln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778392"/>
              </p:ext>
            </p:extLst>
          </p:nvPr>
        </p:nvGraphicFramePr>
        <p:xfrm>
          <a:off x="90055" y="1669471"/>
          <a:ext cx="3955804" cy="28621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{5A15CA68-BE93-4D0A-A233-64774CAAA0EE}</a:tableStyleId>
              </a:tblPr>
              <a:tblGrid>
                <a:gridCol w="944563">
                  <a:extLst>
                    <a:ext uri="{9D8B030D-6E8A-4147-A177-3AD203B41FA5}">
                      <a16:colId xmlns:a16="http://schemas.microsoft.com/office/drawing/2014/main" val="225960995"/>
                    </a:ext>
                  </a:extLst>
                </a:gridCol>
                <a:gridCol w="1122115">
                  <a:extLst>
                    <a:ext uri="{9D8B030D-6E8A-4147-A177-3AD203B41FA5}">
                      <a16:colId xmlns:a16="http://schemas.microsoft.com/office/drawing/2014/main" val="3903672274"/>
                    </a:ext>
                  </a:extLst>
                </a:gridCol>
                <a:gridCol w="944563">
                  <a:extLst>
                    <a:ext uri="{9D8B030D-6E8A-4147-A177-3AD203B41FA5}">
                      <a16:colId xmlns:a16="http://schemas.microsoft.com/office/drawing/2014/main" val="3881416599"/>
                    </a:ext>
                  </a:extLst>
                </a:gridCol>
                <a:gridCol w="944563">
                  <a:extLst>
                    <a:ext uri="{9D8B030D-6E8A-4147-A177-3AD203B41FA5}">
                      <a16:colId xmlns:a16="http://schemas.microsoft.com/office/drawing/2014/main" val="1147049467"/>
                    </a:ext>
                  </a:extLst>
                </a:gridCol>
              </a:tblGrid>
              <a:tr h="33672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sng" dirty="0">
                          <a:solidFill>
                            <a:schemeClr val="bg1"/>
                          </a:solidFill>
                          <a:effectLst/>
                        </a:rPr>
                        <a:t>Process Action</a:t>
                      </a:r>
                      <a:endParaRPr lang="en-US" sz="1000" u="sng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sng">
                          <a:solidFill>
                            <a:schemeClr val="bg1"/>
                          </a:solidFill>
                          <a:effectLst/>
                        </a:rPr>
                        <a:t>Guidelines</a:t>
                      </a:r>
                      <a:endParaRPr lang="en-US" sz="1000" u="sng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sng">
                          <a:solidFill>
                            <a:schemeClr val="bg1"/>
                          </a:solidFill>
                          <a:effectLst/>
                        </a:rPr>
                        <a:t>Process Phase</a:t>
                      </a:r>
                      <a:endParaRPr lang="en-US" sz="1000" u="sng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sng" dirty="0">
                          <a:solidFill>
                            <a:schemeClr val="bg1"/>
                          </a:solidFill>
                          <a:effectLst/>
                        </a:rPr>
                        <a:t>Assessment Interval</a:t>
                      </a:r>
                      <a:endParaRPr lang="en-US" sz="1000" u="sng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752690"/>
                  </a:ext>
                </a:extLst>
              </a:tr>
              <a:tr h="15152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Efficiency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Each developer reviews and comments on all code being pushed before final review. Program compiles without errors.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Phase 2,3,4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End of each phase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98080796"/>
                  </a:ext>
                </a:extLst>
              </a:tr>
              <a:tr h="101016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</a:rPr>
                        <a:t>Maintainability 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System can receive and push changes in data without crashing or experiencing visual glitches.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Phase 3,4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End of each phase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8181217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333302"/>
              </p:ext>
            </p:extLst>
          </p:nvPr>
        </p:nvGraphicFramePr>
        <p:xfrm>
          <a:off x="4460826" y="1669472"/>
          <a:ext cx="4634680" cy="2862126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{5A15CA68-BE93-4D0A-A233-64774CAAA0EE}</a:tableStyleId>
              </a:tblPr>
              <a:tblGrid>
                <a:gridCol w="1158670">
                  <a:extLst>
                    <a:ext uri="{9D8B030D-6E8A-4147-A177-3AD203B41FA5}">
                      <a16:colId xmlns:a16="http://schemas.microsoft.com/office/drawing/2014/main" val="1095192379"/>
                    </a:ext>
                  </a:extLst>
                </a:gridCol>
                <a:gridCol w="1158670">
                  <a:extLst>
                    <a:ext uri="{9D8B030D-6E8A-4147-A177-3AD203B41FA5}">
                      <a16:colId xmlns:a16="http://schemas.microsoft.com/office/drawing/2014/main" val="2646067348"/>
                    </a:ext>
                  </a:extLst>
                </a:gridCol>
                <a:gridCol w="1158670">
                  <a:extLst>
                    <a:ext uri="{9D8B030D-6E8A-4147-A177-3AD203B41FA5}">
                      <a16:colId xmlns:a16="http://schemas.microsoft.com/office/drawing/2014/main" val="1152486508"/>
                    </a:ext>
                  </a:extLst>
                </a:gridCol>
                <a:gridCol w="1158670">
                  <a:extLst>
                    <a:ext uri="{9D8B030D-6E8A-4147-A177-3AD203B41FA5}">
                      <a16:colId xmlns:a16="http://schemas.microsoft.com/office/drawing/2014/main" val="3956193612"/>
                    </a:ext>
                  </a:extLst>
                </a:gridCol>
              </a:tblGrid>
              <a:tr h="4694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sng" dirty="0">
                          <a:solidFill>
                            <a:schemeClr val="bg1"/>
                          </a:solidFill>
                          <a:effectLst/>
                        </a:rPr>
                        <a:t>Product</a:t>
                      </a:r>
                      <a:endParaRPr lang="en-US" sz="1000" u="sng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sng">
                          <a:solidFill>
                            <a:schemeClr val="bg1"/>
                          </a:solidFill>
                          <a:effectLst/>
                        </a:rPr>
                        <a:t>Physical/Performance Standards</a:t>
                      </a:r>
                      <a:endParaRPr lang="en-US" sz="1000" u="sng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sng" dirty="0">
                          <a:solidFill>
                            <a:schemeClr val="bg1"/>
                          </a:solidFill>
                          <a:effectLst/>
                        </a:rPr>
                        <a:t>Quality Assessment Activities</a:t>
                      </a:r>
                      <a:endParaRPr lang="en-US" sz="1000" u="sng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sng" dirty="0">
                          <a:solidFill>
                            <a:schemeClr val="bg1"/>
                          </a:solidFill>
                          <a:effectLst/>
                        </a:rPr>
                        <a:t>Assessment Intervals</a:t>
                      </a:r>
                      <a:endParaRPr lang="en-US" sz="1000" u="sng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8662564"/>
                  </a:ext>
                </a:extLst>
              </a:tr>
              <a:tr h="1442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Functionality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2400"/>
                        </a:spcBef>
                        <a:spcAft>
                          <a:spcPts val="0"/>
                        </a:spcAft>
                      </a:pPr>
                      <a:r>
                        <a:rPr lang="en-US" sz="1000" spc="-5" dirty="0">
                          <a:solidFill>
                            <a:schemeClr val="bg1"/>
                          </a:solidFill>
                          <a:effectLst/>
                        </a:rPr>
                        <a:t>Functions of software must be appropriate and compliant with required laws and guidelines. Data is handled securely. 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3000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Group Testing of program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</a:rPr>
                        <a:t>End of each Phase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4990758"/>
                  </a:ext>
                </a:extLst>
              </a:tr>
              <a:tr h="4694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Reliability 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260"/>
                        </a:spcBef>
                        <a:spcAft>
                          <a:spcPts val="0"/>
                        </a:spcAft>
                      </a:pPr>
                      <a:r>
                        <a:rPr lang="en-US" sz="1000" spc="-5" dirty="0">
                          <a:solidFill>
                            <a:schemeClr val="bg1"/>
                          </a:solidFill>
                          <a:effectLst/>
                        </a:rPr>
                        <a:t>Reach full operation without failure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Group Testing of program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</a:rPr>
                        <a:t>End of each Phase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7105920"/>
                  </a:ext>
                </a:extLst>
              </a:tr>
              <a:tr h="48082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</a:rPr>
                        <a:t>Usability 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spc="-5" dirty="0">
                          <a:solidFill>
                            <a:schemeClr val="bg1"/>
                          </a:solidFill>
                          <a:effectLst/>
                        </a:rPr>
                        <a:t> Software functions are easily understood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Group Testing of program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End of each Phase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5422418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514840" y="403058"/>
            <a:ext cx="78212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US" dirty="0" smtClean="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</a:t>
            </a:r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 will perform assessments at planned intervals throughout the project to ensure all processes are being correctly implemented and executed</a:t>
            </a:r>
          </a:p>
        </p:txBody>
      </p:sp>
    </p:spTree>
    <p:extLst>
      <p:ext uri="{BB962C8B-B14F-4D97-AF65-F5344CB8AC3E}">
        <p14:creationId xmlns:p14="http://schemas.microsoft.com/office/powerpoint/2010/main" val="16203370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xfrm>
            <a:off x="5320145" y="878732"/>
            <a:ext cx="347749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Entity </a:t>
            </a:r>
            <a:r>
              <a:rPr lang="en" sz="2800" dirty="0" smtClean="0"/>
              <a:t>Relationship</a:t>
            </a:r>
            <a:r>
              <a:rPr lang="en" sz="2800" dirty="0"/>
              <a:t>/</a:t>
            </a:r>
            <a:r>
              <a:rPr lang="en" sz="2800" dirty="0" smtClean="0"/>
              <a:t>DFD</a:t>
            </a:r>
            <a:endParaRPr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318761-4A05-40D9-B328-C039B33676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41" t="13318" r="25641" b="35726"/>
          <a:stretch/>
        </p:blipFill>
        <p:spPr>
          <a:xfrm>
            <a:off x="442913" y="1067970"/>
            <a:ext cx="4629036" cy="2902167"/>
          </a:xfrm>
          <a:prstGeom prst="rect">
            <a:avLst/>
          </a:prstGeom>
          <a:ln w="57150">
            <a:solidFill>
              <a:schemeClr val="accent4">
                <a:lumMod val="50000"/>
              </a:schemeClr>
            </a:solidFill>
            <a:prstDash val="lgDash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F06AE2-DCDB-49D2-A969-7D161BFE0041}"/>
              </a:ext>
            </a:extLst>
          </p:cNvPr>
          <p:cNvSpPr txBox="1"/>
          <p:nvPr/>
        </p:nvSpPr>
        <p:spPr>
          <a:xfrm>
            <a:off x="5436392" y="2303754"/>
            <a:ext cx="33345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-The </a:t>
            </a:r>
            <a:r>
              <a:rPr lang="en-US" sz="2400" dirty="0">
                <a:solidFill>
                  <a:schemeClr val="bg1"/>
                </a:solidFill>
              </a:rPr>
              <a:t>Program and how</a:t>
            </a:r>
          </a:p>
          <a:p>
            <a:r>
              <a:rPr lang="en-US" sz="2400" dirty="0">
                <a:solidFill>
                  <a:schemeClr val="bg1"/>
                </a:solidFill>
              </a:rPr>
              <a:t>Fields interact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1C6716-57EB-4D10-890B-53A7D6AC51DB}"/>
              </a:ext>
            </a:extLst>
          </p:cNvPr>
          <p:cNvSpPr txBox="1"/>
          <p:nvPr/>
        </p:nvSpPr>
        <p:spPr>
          <a:xfrm>
            <a:off x="5436392" y="3302474"/>
            <a:ext cx="31533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-And </a:t>
            </a:r>
            <a:r>
              <a:rPr lang="en-US" sz="2400" dirty="0">
                <a:solidFill>
                  <a:schemeClr val="bg1"/>
                </a:solidFill>
              </a:rPr>
              <a:t>why we used these Fields</a:t>
            </a:r>
          </a:p>
        </p:txBody>
      </p:sp>
      <p:sp>
        <p:nvSpPr>
          <p:cNvPr id="7" name="Google Shape;206;p35"/>
          <p:cNvSpPr txBox="1">
            <a:spLocks noGrp="1"/>
          </p:cNvSpPr>
          <p:nvPr>
            <p:ph type="title" idx="2"/>
          </p:nvPr>
        </p:nvSpPr>
        <p:spPr>
          <a:xfrm>
            <a:off x="5436392" y="193964"/>
            <a:ext cx="2838134" cy="6847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>
                <a:solidFill>
                  <a:schemeClr val="accent1"/>
                </a:solidFill>
              </a:rPr>
              <a:pPr/>
              <a:t>6</a:t>
            </a:fld>
            <a:endParaRPr lang="e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4454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60D3A-5B76-4935-88F0-30A2A4EC3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1325" y="1325144"/>
            <a:ext cx="4109700" cy="841800"/>
          </a:xfrm>
        </p:spPr>
        <p:txBody>
          <a:bodyPr/>
          <a:lstStyle/>
          <a:p>
            <a:r>
              <a:rPr lang="en-US" dirty="0" smtClean="0"/>
              <a:t>Flow-chart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B121D75-E37E-49F0-87AF-CAB036A72A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2694" y="2166944"/>
            <a:ext cx="3105600" cy="792600"/>
          </a:xfrm>
        </p:spPr>
        <p:txBody>
          <a:bodyPr/>
          <a:lstStyle/>
          <a:p>
            <a:r>
              <a:rPr lang="en-US" sz="2400" dirty="0"/>
              <a:t>    Start to Finish of the Users Pathway through the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02972A-A316-43CC-993C-ADD9A81F13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19" t="13749" r="45065" b="28889"/>
          <a:stretch/>
        </p:blipFill>
        <p:spPr>
          <a:xfrm>
            <a:off x="268723" y="617913"/>
            <a:ext cx="4303277" cy="3512359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  <p:sp>
        <p:nvSpPr>
          <p:cNvPr id="6" name="Slide Number Placeholder 1"/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>
                <a:solidFill>
                  <a:schemeClr val="accent1"/>
                </a:solidFill>
              </a:rPr>
              <a:pPr/>
              <a:t>7</a:t>
            </a:fld>
            <a:endParaRPr lang="e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7984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 txBox="1">
            <a:spLocks noGrp="1"/>
          </p:cNvSpPr>
          <p:nvPr>
            <p:ph type="subTitle" idx="1"/>
          </p:nvPr>
        </p:nvSpPr>
        <p:spPr>
          <a:xfrm>
            <a:off x="2549400" y="875500"/>
            <a:ext cx="40452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Dynasty Cars Inventory Systems</a:t>
            </a:r>
            <a:endParaRPr dirty="0"/>
          </a:p>
        </p:txBody>
      </p:sp>
      <p:sp>
        <p:nvSpPr>
          <p:cNvPr id="302" name="Google Shape;302;p42"/>
          <p:cNvSpPr txBox="1">
            <a:spLocks noGrp="1"/>
          </p:cNvSpPr>
          <p:nvPr>
            <p:ph type="body" idx="2"/>
          </p:nvPr>
        </p:nvSpPr>
        <p:spPr>
          <a:xfrm>
            <a:off x="506665" y="1524026"/>
            <a:ext cx="3837000" cy="26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The Use Case Document is a business document that provides a story of how our inventory system will be used to allow guests and admins to search for vehicles on Dynasty Cars’ lot.</a:t>
            </a:r>
            <a:endParaRPr dirty="0"/>
          </a:p>
          <a:p>
            <a:pPr>
              <a:spcBef>
                <a:spcPts val="1000"/>
              </a:spcBef>
            </a:pPr>
            <a:r>
              <a:rPr lang="en-US" dirty="0"/>
              <a:t>This document will include a detailed step-by-step description of how the system will be used by its actors as well as details on actors, preconditions, post-conditions, flow and alternative flows, exceptions, and requirements.</a:t>
            </a:r>
            <a:endParaRPr lang="en" dirty="0"/>
          </a:p>
        </p:txBody>
      </p:sp>
      <p:sp>
        <p:nvSpPr>
          <p:cNvPr id="303" name="Google Shape;303;p42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03- </a:t>
            </a:r>
            <a:r>
              <a:rPr lang="en" dirty="0"/>
              <a:t>Use Case Document</a:t>
            </a:r>
            <a:endParaRPr dirty="0"/>
          </a:p>
        </p:txBody>
      </p:sp>
      <p:pic>
        <p:nvPicPr>
          <p:cNvPr id="304" name="Google Shape;304;p42"/>
          <p:cNvPicPr preferRelativeResize="0"/>
          <p:nvPr/>
        </p:nvPicPr>
        <p:blipFill rotWithShape="1">
          <a:blip r:embed="rId3">
            <a:alphaModFix/>
          </a:blip>
          <a:srcRect l="13222" r="6204"/>
          <a:stretch/>
        </p:blipFill>
        <p:spPr>
          <a:xfrm>
            <a:off x="4885924" y="1615625"/>
            <a:ext cx="4258080" cy="35278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2"/>
          <p:cNvSpPr/>
          <p:nvPr/>
        </p:nvSpPr>
        <p:spPr>
          <a:xfrm>
            <a:off x="4885925" y="1615625"/>
            <a:ext cx="4258200" cy="35280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accent1"/>
                </a:solidFill>
              </a:rPr>
              <a:t>8</a:t>
            </a:fld>
            <a:endParaRPr lang="e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7995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/>
              <a:t>Use Case Flows</a:t>
            </a:r>
            <a:endParaRPr lang="en-US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     </a:t>
            </a:r>
            <a:fld id="{00000000-1234-1234-1234-123412341234}" type="slidenum">
              <a:rPr lang="en" smtClean="0">
                <a:solidFill>
                  <a:schemeClr val="accent1"/>
                </a:solidFill>
              </a:rPr>
              <a:t>9</a:t>
            </a:fld>
            <a:endParaRPr lang="en" dirty="0">
              <a:solidFill>
                <a:schemeClr val="accent1"/>
              </a:solidFill>
            </a:endParaRPr>
          </a:p>
        </p:txBody>
      </p:sp>
      <p:pic>
        <p:nvPicPr>
          <p:cNvPr id="19" name="Picture 2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906BF1-6F54-46A0-92BF-5EBB64A32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988" y="745217"/>
            <a:ext cx="2448753" cy="41148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AF2D293-AD7E-4CFF-9274-B618C2D6EF10}"/>
              </a:ext>
            </a:extLst>
          </p:cNvPr>
          <p:cNvSpPr txBox="1"/>
          <p:nvPr/>
        </p:nvSpPr>
        <p:spPr>
          <a:xfrm>
            <a:off x="278202" y="876659"/>
            <a:ext cx="2743200" cy="36009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Char char="•"/>
            </a:pPr>
            <a:r>
              <a:rPr lang="en-US" sz="1200" dirty="0">
                <a:solidFill>
                  <a:schemeClr val="bg1"/>
                </a:solidFill>
              </a:rPr>
              <a:t>Flow: </a:t>
            </a:r>
            <a:endParaRPr lang="en-US">
              <a:solidFill>
                <a:schemeClr val="bg1"/>
              </a:solidFill>
            </a:endParaRPr>
          </a:p>
          <a:p>
            <a:pPr marL="285750" indent="-285750" algn="just">
              <a:buChar char="•"/>
            </a:pPr>
            <a:r>
              <a:rPr lang="en-US" sz="1200" dirty="0">
                <a:solidFill>
                  <a:schemeClr val="bg1"/>
                </a:solidFill>
              </a:rPr>
              <a:t>1. The actor will log in to the inventory system as a guest.</a:t>
            </a:r>
          </a:p>
          <a:p>
            <a:pPr marL="285750" indent="-285750" algn="just">
              <a:buChar char="•"/>
            </a:pPr>
            <a:r>
              <a:rPr lang="en-US" sz="1200" dirty="0">
                <a:solidFill>
                  <a:schemeClr val="bg1"/>
                </a:solidFill>
              </a:rPr>
              <a:t>2. The actor specifies what brand, type, miles per gallon, fuel type, convertible, and color they wish to search for.</a:t>
            </a:r>
          </a:p>
          <a:p>
            <a:pPr marL="285750" indent="-285750" algn="just">
              <a:buChar char="•"/>
            </a:pPr>
            <a:r>
              <a:rPr lang="en-US" sz="1200" dirty="0">
                <a:solidFill>
                  <a:schemeClr val="bg1"/>
                </a:solidFill>
              </a:rPr>
              <a:t>3. The actor selects “find” and a pop-up window shows the user that the search is on-going. The actor hits “Ok”.</a:t>
            </a:r>
          </a:p>
          <a:p>
            <a:pPr marL="285750" indent="-285750" algn="just">
              <a:buChar char="•"/>
            </a:pPr>
            <a:r>
              <a:rPr lang="en-US" sz="1200" dirty="0">
                <a:solidFill>
                  <a:schemeClr val="bg1"/>
                </a:solidFill>
              </a:rPr>
              <a:t>4. The system searches through its database and selects all cars that match the chosen parameters. </a:t>
            </a:r>
          </a:p>
          <a:p>
            <a:pPr marL="285750" indent="-285750" algn="just">
              <a:buChar char="•"/>
            </a:pPr>
            <a:r>
              <a:rPr lang="en-US" sz="1200" dirty="0">
                <a:solidFill>
                  <a:schemeClr val="bg1"/>
                </a:solidFill>
              </a:rPr>
              <a:t>5. The program displays all cars it found.</a:t>
            </a:r>
          </a:p>
          <a:p>
            <a:pPr marL="285750" indent="-285750" algn="just">
              <a:buChar char="•"/>
            </a:pPr>
            <a:r>
              <a:rPr lang="en-US" sz="1200" dirty="0">
                <a:solidFill>
                  <a:schemeClr val="bg1"/>
                </a:solidFill>
              </a:rPr>
              <a:t>6. User can then restart by hitting “New Search”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F19330A-4069-4D1A-8A9C-53BE45A55F38}"/>
              </a:ext>
            </a:extLst>
          </p:cNvPr>
          <p:cNvSpPr txBox="1"/>
          <p:nvPr/>
        </p:nvSpPr>
        <p:spPr>
          <a:xfrm>
            <a:off x="3203095" y="879356"/>
            <a:ext cx="2743200" cy="40626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200" dirty="0">
                <a:solidFill>
                  <a:schemeClr val="bg1"/>
                </a:solidFill>
              </a:rPr>
              <a:t>Alternative Flow:</a:t>
            </a:r>
            <a:endParaRPr lang="en-US"/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1. In step 1 of the normal flow, if the actor chooses admin, they will need to input a username and password in order to unlock enhanced capabilities. </a:t>
            </a: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2. Upon logging in as an admin, the actor will be presented will options including Search, Display Total Inventory, Log Out, and Exit. </a:t>
            </a: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3. The actor chooses to search</a:t>
            </a: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4. In step 3, if the actor chooses to Display Total Inventory, the system will display all cars held within the database. </a:t>
            </a: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5. In step 3, if the actor chooses to “Log Out”, they will be sent back to the log in screen.</a:t>
            </a: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6.</a:t>
            </a:r>
            <a:r>
              <a:rPr lang="en-US" dirty="0">
                <a:solidFill>
                  <a:schemeClr val="bg1"/>
                </a:solidFill>
              </a:rPr>
              <a:t> </a:t>
            </a:r>
            <a:r>
              <a:rPr lang="en-US" sz="1200" dirty="0">
                <a:solidFill>
                  <a:schemeClr val="bg1"/>
                </a:solidFill>
              </a:rPr>
              <a:t>In step 3, if the actor chooses to “Exit”, the program will terminate itself.</a:t>
            </a:r>
          </a:p>
        </p:txBody>
      </p:sp>
    </p:spTree>
    <p:extLst>
      <p:ext uri="{BB962C8B-B14F-4D97-AF65-F5344CB8AC3E}">
        <p14:creationId xmlns:p14="http://schemas.microsoft.com/office/powerpoint/2010/main" val="19457394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6155</TotalTime>
  <Words>898</Words>
  <Application>Microsoft Office PowerPoint</Application>
  <PresentationFormat>On-screen Show (16:9)</PresentationFormat>
  <Paragraphs>137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Montserrat</vt:lpstr>
      <vt:lpstr>Montserrat Thin</vt:lpstr>
      <vt:lpstr>Arial</vt:lpstr>
      <vt:lpstr>Montserrat Black</vt:lpstr>
      <vt:lpstr>Montserrat ExtraLight</vt:lpstr>
      <vt:lpstr>Calibri</vt:lpstr>
      <vt:lpstr>Times New Roman</vt:lpstr>
      <vt:lpstr>Transport App Pitch Deck by Slidesgo</vt:lpstr>
      <vt:lpstr>PHASE 3</vt:lpstr>
      <vt:lpstr>01</vt:lpstr>
      <vt:lpstr>Quality Management</vt:lpstr>
      <vt:lpstr>Quality Metrics</vt:lpstr>
      <vt:lpstr>Quality control</vt:lpstr>
      <vt:lpstr>Entity Relationship/DFD</vt:lpstr>
      <vt:lpstr>Flow-chart</vt:lpstr>
      <vt:lpstr>03- Use Case Document</vt:lpstr>
      <vt:lpstr>Use Case Flows</vt:lpstr>
      <vt:lpstr>GUI Updates /changes</vt:lpstr>
      <vt:lpstr>Increasing GUI Efficiency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TRANSPORT APP</dc:title>
  <dc:creator>Heather Ryan</dc:creator>
  <cp:lastModifiedBy>Heather Ryan</cp:lastModifiedBy>
  <cp:revision>39</cp:revision>
  <dcterms:modified xsi:type="dcterms:W3CDTF">2020-07-11T01:49:57Z</dcterms:modified>
</cp:coreProperties>
</file>